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1" r:id="rId5"/>
    <p:sldId id="263" r:id="rId6"/>
    <p:sldId id="277" r:id="rId7"/>
    <p:sldId id="262" r:id="rId8"/>
    <p:sldId id="265" r:id="rId9"/>
    <p:sldId id="266" r:id="rId10"/>
    <p:sldId id="267" r:id="rId11"/>
    <p:sldId id="268" r:id="rId12"/>
    <p:sldId id="269" r:id="rId13"/>
    <p:sldId id="270" r:id="rId14"/>
    <p:sldId id="271" r:id="rId15"/>
    <p:sldId id="273"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13" autoAdjust="0"/>
    <p:restoredTop sz="94660"/>
  </p:normalViewPr>
  <p:slideViewPr>
    <p:cSldViewPr snapToGrid="0">
      <p:cViewPr varScale="1">
        <p:scale>
          <a:sx n="108" d="100"/>
          <a:sy n="108" d="100"/>
        </p:scale>
        <p:origin x="102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jpe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8/10/2020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2</a:t>
            </a:fld>
            <a:endParaRPr lang="en-US" dirty="0"/>
          </a:p>
        </p:txBody>
      </p:sp>
    </p:spTree>
    <p:extLst>
      <p:ext uri="{BB962C8B-B14F-4D97-AF65-F5344CB8AC3E}">
        <p14:creationId xmlns:p14="http://schemas.microsoft.com/office/powerpoint/2010/main" val="2338920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Unchecked broken access could put the companies data resources at risk.</a:t>
            </a:r>
          </a:p>
        </p:txBody>
      </p:sp>
      <p:sp>
        <p:nvSpPr>
          <p:cNvPr id="4" name="Slide Number Placeholder 3"/>
          <p:cNvSpPr>
            <a:spLocks noGrp="1"/>
          </p:cNvSpPr>
          <p:nvPr>
            <p:ph type="sldNum" sz="quarter" idx="5"/>
          </p:nvPr>
        </p:nvSpPr>
        <p:spPr/>
        <p:txBody>
          <a:bodyPr/>
          <a:lstStyle/>
          <a:p>
            <a:fld id="{C275CD8D-B1D9-4658-A4F0-38CA8D83ED5D}" type="slidenum">
              <a:rPr lang="en-US" smtClean="0"/>
              <a:t>4</a:t>
            </a:fld>
            <a:endParaRPr lang="en-US" dirty="0"/>
          </a:p>
        </p:txBody>
      </p:sp>
    </p:spTree>
    <p:extLst>
      <p:ext uri="{BB962C8B-B14F-4D97-AF65-F5344CB8AC3E}">
        <p14:creationId xmlns:p14="http://schemas.microsoft.com/office/powerpoint/2010/main" val="1457315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cost of data breaches can be quite large in terms of monetary value as well as the overall effect they can have on an organizations reputation, expediency in the resolution of Broken Access Control is paramount.</a:t>
            </a:r>
          </a:p>
        </p:txBody>
      </p:sp>
      <p:sp>
        <p:nvSpPr>
          <p:cNvPr id="4" name="Slide Number Placeholder 3"/>
          <p:cNvSpPr>
            <a:spLocks noGrp="1"/>
          </p:cNvSpPr>
          <p:nvPr>
            <p:ph type="sldNum" sz="quarter" idx="5"/>
          </p:nvPr>
        </p:nvSpPr>
        <p:spPr/>
        <p:txBody>
          <a:bodyPr/>
          <a:lstStyle/>
          <a:p>
            <a:fld id="{C275CD8D-B1D9-4658-A4F0-38CA8D83ED5D}" type="slidenum">
              <a:rPr lang="en-US" smtClean="0"/>
              <a:t>5</a:t>
            </a:fld>
            <a:endParaRPr lang="en-US" dirty="0"/>
          </a:p>
        </p:txBody>
      </p:sp>
    </p:spTree>
    <p:extLst>
      <p:ext uri="{BB962C8B-B14F-4D97-AF65-F5344CB8AC3E}">
        <p14:creationId xmlns:p14="http://schemas.microsoft.com/office/powerpoint/2010/main" val="1637314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EOL being the end of life; this being the projected lifespan of a component while it is in service and a timetable of when it should be replaced or upgraded.</a:t>
            </a:r>
          </a:p>
        </p:txBody>
      </p:sp>
      <p:sp>
        <p:nvSpPr>
          <p:cNvPr id="4" name="Slide Number Placeholder 3"/>
          <p:cNvSpPr>
            <a:spLocks noGrp="1"/>
          </p:cNvSpPr>
          <p:nvPr>
            <p:ph type="sldNum" sz="quarter" idx="5"/>
          </p:nvPr>
        </p:nvSpPr>
        <p:spPr/>
        <p:txBody>
          <a:bodyPr/>
          <a:lstStyle/>
          <a:p>
            <a:fld id="{C275CD8D-B1D9-4658-A4F0-38CA8D83ED5D}" type="slidenum">
              <a:rPr lang="en-US" smtClean="0"/>
              <a:t>6</a:t>
            </a:fld>
            <a:endParaRPr lang="en-US" dirty="0"/>
          </a:p>
        </p:txBody>
      </p:sp>
    </p:spTree>
    <p:extLst>
      <p:ext uri="{BB962C8B-B14F-4D97-AF65-F5344CB8AC3E}">
        <p14:creationId xmlns:p14="http://schemas.microsoft.com/office/powerpoint/2010/main" val="2138683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Policies should be put in place for the use of approved storage media.</a:t>
            </a:r>
          </a:p>
        </p:txBody>
      </p:sp>
      <p:sp>
        <p:nvSpPr>
          <p:cNvPr id="4" name="Slide Number Placeholder 3"/>
          <p:cNvSpPr>
            <a:spLocks noGrp="1"/>
          </p:cNvSpPr>
          <p:nvPr>
            <p:ph type="sldNum" sz="quarter" idx="5"/>
          </p:nvPr>
        </p:nvSpPr>
        <p:spPr/>
        <p:txBody>
          <a:bodyPr/>
          <a:lstStyle/>
          <a:p>
            <a:fld id="{C275CD8D-B1D9-4658-A4F0-38CA8D83ED5D}" type="slidenum">
              <a:rPr lang="en-US" smtClean="0"/>
              <a:t>7</a:t>
            </a:fld>
            <a:endParaRPr lang="en-US" dirty="0"/>
          </a:p>
        </p:txBody>
      </p:sp>
    </p:spTree>
    <p:extLst>
      <p:ext uri="{BB962C8B-B14F-4D97-AF65-F5344CB8AC3E}">
        <p14:creationId xmlns:p14="http://schemas.microsoft.com/office/powerpoint/2010/main" val="4141085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DDOS attacks unchecked could possibly go on for days; prevention and mitigation could save the company valuable time, money, and protect its information assets. </a:t>
            </a:r>
          </a:p>
        </p:txBody>
      </p:sp>
      <p:sp>
        <p:nvSpPr>
          <p:cNvPr id="4" name="Slide Number Placeholder 3"/>
          <p:cNvSpPr>
            <a:spLocks noGrp="1"/>
          </p:cNvSpPr>
          <p:nvPr>
            <p:ph type="sldNum" sz="quarter" idx="5"/>
          </p:nvPr>
        </p:nvSpPr>
        <p:spPr/>
        <p:txBody>
          <a:bodyPr/>
          <a:lstStyle/>
          <a:p>
            <a:fld id="{C275CD8D-B1D9-4658-A4F0-38CA8D83ED5D}" type="slidenum">
              <a:rPr lang="en-US" smtClean="0"/>
              <a:t>8</a:t>
            </a:fld>
            <a:endParaRPr lang="en-US" dirty="0"/>
          </a:p>
        </p:txBody>
      </p:sp>
    </p:spTree>
    <p:extLst>
      <p:ext uri="{BB962C8B-B14F-4D97-AF65-F5344CB8AC3E}">
        <p14:creationId xmlns:p14="http://schemas.microsoft.com/office/powerpoint/2010/main" val="167296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potential monetary value of loss it is best to employ appropriate countermeasures to prevent an attack.</a:t>
            </a:r>
          </a:p>
        </p:txBody>
      </p:sp>
      <p:sp>
        <p:nvSpPr>
          <p:cNvPr id="4" name="Slide Number Placeholder 3"/>
          <p:cNvSpPr>
            <a:spLocks noGrp="1"/>
          </p:cNvSpPr>
          <p:nvPr>
            <p:ph type="sldNum" sz="quarter" idx="5"/>
          </p:nvPr>
        </p:nvSpPr>
        <p:spPr/>
        <p:txBody>
          <a:bodyPr/>
          <a:lstStyle/>
          <a:p>
            <a:fld id="{C275CD8D-B1D9-4658-A4F0-38CA8D83ED5D}" type="slidenum">
              <a:rPr lang="en-US" smtClean="0"/>
              <a:t>9</a:t>
            </a:fld>
            <a:endParaRPr lang="en-US" dirty="0"/>
          </a:p>
        </p:txBody>
      </p:sp>
    </p:spTree>
    <p:extLst>
      <p:ext uri="{BB962C8B-B14F-4D97-AF65-F5344CB8AC3E}">
        <p14:creationId xmlns:p14="http://schemas.microsoft.com/office/powerpoint/2010/main" val="88844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75CD8D-B1D9-4658-A4F0-38CA8D83ED5D}" type="slidenum">
              <a:rPr lang="en-US" smtClean="0"/>
              <a:t>12</a:t>
            </a:fld>
            <a:endParaRPr lang="en-US" dirty="0"/>
          </a:p>
        </p:txBody>
      </p:sp>
    </p:spTree>
    <p:extLst>
      <p:ext uri="{BB962C8B-B14F-4D97-AF65-F5344CB8AC3E}">
        <p14:creationId xmlns:p14="http://schemas.microsoft.com/office/powerpoint/2010/main" val="25672692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8/10/2020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8/10/2020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8/10/2020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8/10/2020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8/10/2020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8/10/2020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8/10/2020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8" Type="http://schemas.openxmlformats.org/officeDocument/2006/relationships/hyperlink" Target="https://www.pnnl.gov/main/publications/external/technical_reports/PNNL-28347.pdf" TargetMode="External"/><Relationship Id="rId3" Type="http://schemas.openxmlformats.org/officeDocument/2006/relationships/image" Target="../media/image1.jpeg"/><Relationship Id="rId7" Type="http://schemas.openxmlformats.org/officeDocument/2006/relationships/hyperlink" Target="https://www.fedramp.gov/developing-a-plan-of-actions-milestone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tools.cisco.com/security/center/resources/vulnerability_risk_triage.html" TargetMode="External"/><Relationship Id="rId5" Type="http://schemas.openxmlformats.org/officeDocument/2006/relationships/image" Target="../media/image3.jpe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www.packetlabs.net/broken-access-" TargetMode="Externa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latin typeface="Times New Roman" panose="02020603050405020304" pitchFamily="18" charset="0"/>
                <a:cs typeface="Times New Roman" panose="02020603050405020304" pitchFamily="18" charset="0"/>
              </a:rPr>
              <a:t>POA&amp;M</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fontScale="62500" lnSpcReduction="20000"/>
          </a:bodyPr>
          <a:lstStyle/>
          <a:p>
            <a:pPr algn="ctr"/>
            <a:r>
              <a:rPr lang="en-US" dirty="0">
                <a:latin typeface="Times New Roman" panose="02020603050405020304" pitchFamily="18" charset="0"/>
                <a:cs typeface="Times New Roman" panose="02020603050405020304" pitchFamily="18" charset="0"/>
              </a:rPr>
              <a:t>Shane Ẽire Byrne</a:t>
            </a:r>
          </a:p>
          <a:p>
            <a:pPr algn="ctr"/>
            <a:r>
              <a:rPr lang="en-US" dirty="0">
                <a:latin typeface="Times New Roman" panose="02020603050405020304" pitchFamily="18" charset="0"/>
                <a:cs typeface="Times New Roman" panose="02020603050405020304" pitchFamily="18" charset="0"/>
              </a:rPr>
              <a:t>August 10th, 2020</a:t>
            </a:r>
          </a:p>
          <a:p>
            <a:pPr algn="ctr"/>
            <a:r>
              <a:rPr lang="en-US" dirty="0">
                <a:latin typeface="Times New Roman" panose="02020603050405020304" pitchFamily="18" charset="0"/>
                <a:cs typeface="Times New Roman" panose="02020603050405020304" pitchFamily="18" charset="0"/>
              </a:rPr>
              <a:t>CYB407 </a:t>
            </a:r>
          </a:p>
        </p:txBody>
      </p:sp>
      <p:pic>
        <p:nvPicPr>
          <p:cNvPr id="6" name="Picture 5" descr="Blue digital binary data on a screen">
            <a:extLst>
              <a:ext uri="{FF2B5EF4-FFF2-40B4-BE49-F238E27FC236}">
                <a16:creationId xmlns:a16="http://schemas.microsoft.com/office/drawing/2014/main" id="{32DC8AAD-7525-410C-A926-AB298FC4CEAA}"/>
              </a:ext>
            </a:extLst>
          </p:cNvPr>
          <p:cNvPicPr>
            <a:picLocks noChangeAspect="1"/>
          </p:cNvPicPr>
          <p:nvPr/>
        </p:nvPicPr>
        <p:blipFill>
          <a:blip r:embed="rId5"/>
          <a:stretch>
            <a:fillRect/>
          </a:stretch>
        </p:blipFill>
        <p:spPr>
          <a:xfrm>
            <a:off x="0" y="4657718"/>
            <a:ext cx="12192000" cy="2200281"/>
          </a:xfrm>
          <a:prstGeom prst="rect">
            <a:avLst/>
          </a:prstGeom>
        </p:spPr>
      </p:pic>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895351" y="9525"/>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801061" y="618518"/>
            <a:ext cx="9246350"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Summation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928813" y="2249487"/>
            <a:ext cx="9118598"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As discussed, prior, adequate training of personnel can drastically lessen the chances of successful DDOS attack</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Software can be invested in that will probe for maintenance issues.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Other specialty software can detect DDOS attacks as they are happening.</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Broken access control can be addressed thorough the use of software as well as the proper training of personnel.</a:t>
            </a: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3581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157413" y="618518"/>
            <a:ext cx="8889998"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Questions?</a:t>
            </a:r>
          </a:p>
        </p:txBody>
      </p:sp>
      <p:pic>
        <p:nvPicPr>
          <p:cNvPr id="6" name="Content Placeholder 5" descr="Many question marks on black background">
            <a:extLst>
              <a:ext uri="{FF2B5EF4-FFF2-40B4-BE49-F238E27FC236}">
                <a16:creationId xmlns:a16="http://schemas.microsoft.com/office/drawing/2014/main" id="{1BFD864C-DC5C-486D-90CE-AB268EC85954}"/>
              </a:ext>
            </a:extLst>
          </p:cNvPr>
          <p:cNvPicPr>
            <a:picLocks noGrp="1" noChangeAspect="1"/>
          </p:cNvPicPr>
          <p:nvPr>
            <p:ph idx="1"/>
          </p:nvPr>
        </p:nvPicPr>
        <p:blipFill>
          <a:blip r:embed="rId5"/>
          <a:stretch>
            <a:fillRect/>
          </a:stretch>
        </p:blipFill>
        <p:spPr>
          <a:xfrm>
            <a:off x="2052638" y="2384689"/>
            <a:ext cx="9124950" cy="3541712"/>
          </a:xfrm>
        </p:spPr>
      </p:pic>
    </p:spTree>
    <p:extLst>
      <p:ext uri="{BB962C8B-B14F-4D97-AF65-F5344CB8AC3E}">
        <p14:creationId xmlns:p14="http://schemas.microsoft.com/office/powerpoint/2010/main" val="3618874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32506" y="-78814"/>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032664" y="-2500"/>
            <a:ext cx="3084891" cy="1478570"/>
          </a:xfrm>
        </p:spPr>
        <p:txBody>
          <a:bodyPr>
            <a:normAutofit/>
          </a:bodyPr>
          <a:lstStyle/>
          <a:p>
            <a:r>
              <a:rPr lang="en-US" sz="3200" dirty="0">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28763" y="2249487"/>
            <a:ext cx="9518648" cy="3541714"/>
          </a:xfrm>
        </p:spPr>
        <p:txBody>
          <a:bodyPr>
            <a:normAutofit fontScale="62500" lnSpcReduction="20000"/>
          </a:bodyPr>
          <a:lstStyle/>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Cisco Security (2020) Risk Triage for Security Vulnerability Announcements </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Retrieved from </a:t>
            </a:r>
            <a:r>
              <a:rPr lang="en-US"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https://tools.cisco.com/security/center/resources/vulnerability_risk_triage.html</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L="0" marR="0" indent="0">
              <a:lnSpc>
                <a:spcPct val="200000"/>
              </a:lnSpc>
              <a:spcBef>
                <a:spcPts val="0"/>
              </a:spcBef>
              <a:spcAft>
                <a:spcPts val="800"/>
              </a:spcAft>
              <a:buNone/>
            </a:pPr>
            <a:r>
              <a:rPr lang="en-US" sz="1800" dirty="0" err="1">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Dhanapal</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 A., &amp; </a:t>
            </a:r>
            <a:r>
              <a:rPr lang="en-US" sz="1800" dirty="0" err="1">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Nithyanandam</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 P. (2019). The Slow Http DDOS Attacks: Detection, Mitigation and Prevention in the Cloud Environment. </a:t>
            </a:r>
            <a:r>
              <a:rPr lang="en-US" sz="1800" i="1"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Scalable </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i="1"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Computing: Practice &amp; Experience</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i="1"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20</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(4), 669–685. https://doi.org/10.12694/scpe.v20i4.1569</a:t>
            </a:r>
            <a:endPar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FedRAMP (2020) Developing a Plan of Actions &amp; Milestones (POA&amp;M) Retrieved from </a:t>
            </a:r>
            <a:r>
              <a:rPr lang="en-US"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https://www.fedramp.gov/developing-a-plan-of-actions-milestones/</a:t>
            </a:r>
            <a:endParaRPr lang="en-US"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Mylrea</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 </a:t>
            </a:r>
            <a:r>
              <a:rPr lang="en-US" sz="18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Gourisetti</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 </a:t>
            </a:r>
            <a:r>
              <a:rPr lang="en-US" sz="18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Touhiduzzaman</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M., Watson, M., Castleberry, J (November 2018)</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Risk Management Framework Process Map Retrieved from </a:t>
            </a:r>
          </a:p>
          <a:p>
            <a:pPr marL="0" marR="0" indent="0">
              <a:lnSpc>
                <a:spcPct val="200000"/>
              </a:lnSpc>
              <a:spcBef>
                <a:spcPts val="0"/>
              </a:spcBef>
              <a:spcAft>
                <a:spcPts val="800"/>
              </a:spcAft>
              <a:buNone/>
            </a:pPr>
            <a:r>
              <a:rPr lang="en-US" sz="1800" u="sng" dirty="0">
                <a:solidFill>
                  <a:srgbClr val="000000"/>
                </a:solidFill>
                <a:latin typeface="Times New Roman" panose="02020603050405020304" pitchFamily="18" charset="0"/>
                <a:ea typeface="Calibri" panose="020F0502020204030204" pitchFamily="34" charset="0"/>
                <a:cs typeface="Times New Roman" panose="02020603050405020304" pitchFamily="18" charset="0"/>
                <a:hlinkClick r:id="rId8"/>
              </a:rPr>
              <a:t>	</a:t>
            </a:r>
            <a:r>
              <a:rPr lang="en-US"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https://www.pnnl.gov/main/publications/external/technical_reports/PNNL-28347.pdf</a:t>
            </a:r>
            <a:endPar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90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0360" y="-1904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032664" y="-2500"/>
            <a:ext cx="3084891" cy="1478570"/>
          </a:xfrm>
        </p:spPr>
        <p:txBody>
          <a:bodyPr>
            <a:normAutofit/>
          </a:bodyPr>
          <a:lstStyle/>
          <a:p>
            <a:r>
              <a:rPr lang="en-US" sz="3200" dirty="0">
                <a:latin typeface="Times New Roman" panose="02020603050405020304" pitchFamily="18" charset="0"/>
                <a:cs typeface="Times New Roman" panose="02020603050405020304" pitchFamily="18" charset="0"/>
              </a:rPr>
              <a:t>References (Continued)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28763" y="2249487"/>
            <a:ext cx="9518648" cy="3541714"/>
          </a:xfrm>
        </p:spPr>
        <p:txBody>
          <a:bodyPr>
            <a:normAutofit fontScale="55000" lnSpcReduction="20000"/>
          </a:bodyPr>
          <a:lstStyle/>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National Institute of Standards and Technology (NIST) (April 2013) NIST Special Publication </a:t>
            </a:r>
          </a:p>
          <a:p>
            <a:pPr marL="0" marR="0" indent="0">
              <a:lnSpc>
                <a:spcPct val="200000"/>
              </a:lnSpc>
              <a:spcBef>
                <a:spcPts val="0"/>
              </a:spcBef>
              <a:spcAft>
                <a:spcPts val="800"/>
              </a:spcAft>
              <a:buNone/>
            </a:pPr>
            <a:r>
              <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800-53 Revision 4: Security and Privacy Controls for Federal Retrieved from </a:t>
            </a:r>
          </a:p>
          <a:p>
            <a:pPr marL="0" marR="0" indent="0">
              <a:lnSpc>
                <a:spcPct val="200000"/>
              </a:lnSpc>
              <a:spcBef>
                <a:spcPts val="0"/>
              </a:spcBef>
              <a:spcAft>
                <a:spcPts val="800"/>
              </a:spcAft>
              <a:buNone/>
            </a:pPr>
            <a:r>
              <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https://nvlpubs.nist.gov/nistpubs/SpecialPublications/NIST.SP.800-53r4.pdf</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National Institute of Standards and Technology (NIST) (September 2012) NIST Special </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Publication 800-30 Revision 1: Guide for Conducting Risk Assessment Retrieved from </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https://nvlpubs.nist.gov/nistpubs/Legacy/SP/nistspecialpublication800-30r1.pdf</a:t>
            </a:r>
          </a:p>
          <a:p>
            <a:pPr marL="0" marR="0" indent="0">
              <a:lnSpc>
                <a:spcPct val="200000"/>
              </a:lnSpc>
              <a:spcBef>
                <a:spcPts val="0"/>
              </a:spcBef>
              <a:spcAft>
                <a:spcPts val="800"/>
              </a:spcAft>
              <a:buNone/>
            </a:pPr>
            <a:r>
              <a:rPr lang="en-US" sz="18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PacketLabs</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(29 Oct 2019) Broken Access Control: Hidden Exposure for Sensitive Data </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Retrieved from </a:t>
            </a:r>
            <a:r>
              <a:rPr lang="en-US" sz="1800" u="sng"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https://www.packetlabs.net/broken-access-</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control/#:~:text=Access%20control%20vulnerabilities%20occur%20when,modification</a:t>
            </a:r>
          </a:p>
          <a:p>
            <a:pPr marL="0" marR="0" indent="0">
              <a:lnSpc>
                <a:spcPct val="200000"/>
              </a:lnSpc>
              <a:spcBef>
                <a:spcPts val="0"/>
              </a:spcBef>
              <a:spcAft>
                <a:spcPts val="800"/>
              </a:spcAft>
              <a:buNone/>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%20or%20destruction%20of%20data. </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8543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32506" y="-9515"/>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90775" y="618518"/>
            <a:ext cx="8656635"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POA&amp;M Breakdown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2119313" y="2249487"/>
            <a:ext cx="8928098" cy="3541714"/>
          </a:xfrm>
        </p:spPr>
        <p:txBody>
          <a:bodyPr>
            <a:normAutofit/>
          </a:bodyPr>
          <a:lstStyle/>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A Plan of Action and Milestones (POA&amp;M) helps to facilitate a disciplined and structured approach to tracking risk mitigation activities; this would include  security finding for the system from continuous monitoring activates and periodic security assessments.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This presentation will summarize the life cycle approach of a POA&amp;M.</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It will </a:t>
            </a:r>
            <a:r>
              <a:rPr lang="en-US" sz="1600" dirty="0" err="1">
                <a:latin typeface="Times New Roman" panose="02020603050405020304" pitchFamily="18" charset="0"/>
                <a:cs typeface="Times New Roman" panose="02020603050405020304" pitchFamily="18" charset="0"/>
              </a:rPr>
              <a:t>discusee</a:t>
            </a:r>
            <a:r>
              <a:rPr lang="en-US" sz="1600" dirty="0">
                <a:latin typeface="Times New Roman" panose="02020603050405020304" pitchFamily="18" charset="0"/>
                <a:cs typeface="Times New Roman" panose="02020603050405020304" pitchFamily="18" charset="0"/>
              </a:rPr>
              <a:t> vulnerabilities and address policy, scheduled completion date, required resources, organization of department, and milestones.</a:t>
            </a:r>
          </a:p>
        </p:txBody>
      </p:sp>
    </p:spTree>
    <p:extLst>
      <p:ext uri="{BB962C8B-B14F-4D97-AF65-F5344CB8AC3E}">
        <p14:creationId xmlns:p14="http://schemas.microsoft.com/office/powerpoint/2010/main" val="18779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20610" y="87322"/>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90775" y="618518"/>
            <a:ext cx="8656635"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Six Steps and artifacts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2119313" y="2249487"/>
            <a:ext cx="8928098" cy="3541714"/>
          </a:xfrm>
        </p:spPr>
        <p:txBody>
          <a:bodyPr>
            <a:normAutofit/>
          </a:bodyPr>
          <a:lstStyle/>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FEB04631-1EDE-406F-974B-1887AD2521DE}"/>
              </a:ext>
            </a:extLst>
          </p:cNvPr>
          <p:cNvPicPr>
            <a:picLocks noChangeAspect="1"/>
          </p:cNvPicPr>
          <p:nvPr/>
        </p:nvPicPr>
        <p:blipFill>
          <a:blip r:embed="rId5"/>
          <a:stretch>
            <a:fillRect/>
          </a:stretch>
        </p:blipFill>
        <p:spPr>
          <a:xfrm>
            <a:off x="1963698" y="1751768"/>
            <a:ext cx="9882187" cy="4344987"/>
          </a:xfrm>
          <a:prstGeom prst="rect">
            <a:avLst/>
          </a:prstGeom>
        </p:spPr>
      </p:pic>
      <p:sp>
        <p:nvSpPr>
          <p:cNvPr id="8" name="TextBox 7">
            <a:extLst>
              <a:ext uri="{FF2B5EF4-FFF2-40B4-BE49-F238E27FC236}">
                <a16:creationId xmlns:a16="http://schemas.microsoft.com/office/drawing/2014/main" id="{B90AA979-851A-42BB-AAFC-EAD7384D587A}"/>
              </a:ext>
            </a:extLst>
          </p:cNvPr>
          <p:cNvSpPr txBox="1"/>
          <p:nvPr/>
        </p:nvSpPr>
        <p:spPr>
          <a:xfrm>
            <a:off x="4523742" y="6154211"/>
            <a:ext cx="4119239" cy="646331"/>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a:t>
            </a:r>
            <a:r>
              <a:rPr lang="en-US" sz="1800" dirty="0" err="1">
                <a:effectLst/>
                <a:latin typeface="Times New Roman" panose="02020603050405020304" pitchFamily="18" charset="0"/>
                <a:ea typeface="Calibri" panose="020F0502020204030204" pitchFamily="34" charset="0"/>
              </a:rPr>
              <a:t>Mylrea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Gourisetti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Touhiduzzaman</a:t>
            </a:r>
            <a:r>
              <a:rPr lang="en-US" sz="1800" dirty="0">
                <a:effectLst/>
                <a:latin typeface="Times New Roman" panose="02020603050405020304" pitchFamily="18" charset="0"/>
                <a:ea typeface="Calibri" panose="020F0502020204030204" pitchFamily="34" charset="0"/>
              </a:rPr>
              <a:t>, Watson,  Castleberry, 2018)</a:t>
            </a:r>
            <a:endParaRPr lang="en-US" dirty="0"/>
          </a:p>
        </p:txBody>
      </p:sp>
    </p:spTree>
    <p:extLst>
      <p:ext uri="{BB962C8B-B14F-4D97-AF65-F5344CB8AC3E}">
        <p14:creationId xmlns:p14="http://schemas.microsoft.com/office/powerpoint/2010/main" val="3709333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10360" y="24841"/>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376363" y="618518"/>
            <a:ext cx="9671047"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Broken access control</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19238" y="2249487"/>
            <a:ext cx="9528173"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The unintentional allowance of any user within a system to have access beyond their perceived means. This can be horizontal (allowing one to access the data of other users of the same access level) or vertical (allowing one access to the data and abilities of higher security stations of access to an organizations systems).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Policies should be enacted to follow the concept of least privilege as well as separation of duties so no one user has dominion over the entirety of the system.</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Completion date in securing a broken access issue should be as soon as possible as the fact that it could potentially cause a data leak within the organization.</a:t>
            </a:r>
          </a:p>
        </p:txBody>
      </p:sp>
    </p:spTree>
    <p:extLst>
      <p:ext uri="{BB962C8B-B14F-4D97-AF65-F5344CB8AC3E}">
        <p14:creationId xmlns:p14="http://schemas.microsoft.com/office/powerpoint/2010/main" val="1094849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46793" y="-9515"/>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119313" y="618518"/>
            <a:ext cx="8928098"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Broken access control </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(continued)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2147888" y="2249487"/>
            <a:ext cx="8899523"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Resources should be assigned based on the severity and level of the break; expedience should be followed in fixing the break to mitigate the possibility of the infliction of damage upon the company as a result of it.</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The IT department itself should spear head the resolution of the break itself; there should be safeguards put in place to ensure an event such as this should not be able to happen in the future.</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Milestones taken from the event should lead to the establishment of better access controls, the application of least privilege, and the establishment of automated systems to detect, log, and block invalid access.</a:t>
            </a:r>
          </a:p>
        </p:txBody>
      </p:sp>
    </p:spTree>
    <p:extLst>
      <p:ext uri="{BB962C8B-B14F-4D97-AF65-F5344CB8AC3E}">
        <p14:creationId xmlns:p14="http://schemas.microsoft.com/office/powerpoint/2010/main" val="3076384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133601" y="618518"/>
            <a:ext cx="8913809"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Maintenance</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2147888" y="2249487"/>
            <a:ext cx="8899523"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In principal this the preservation of an assess through functionality checking, servicing, repairing, or replacement of necessary devices, equipment, machinery, or supporting utilities.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Policies should be put in place to control EOL for components, as well as how they are discarded. Testing policies should be put in place to ensure the minimal impact of failed components on the rest of the system.</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Means to mitigate maintenance issues are the development and deployment of redundancies within the system itself in order to ensure if a part of it goes down the effect on the rest of the system is acceptable.</a:t>
            </a:r>
          </a:p>
        </p:txBody>
      </p:sp>
    </p:spTree>
    <p:extLst>
      <p:ext uri="{BB962C8B-B14F-4D97-AF65-F5344CB8AC3E}">
        <p14:creationId xmlns:p14="http://schemas.microsoft.com/office/powerpoint/2010/main" val="2050638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157413" y="618518"/>
            <a:ext cx="8889998"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Maintenance</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(Continued)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696285" y="2249487"/>
            <a:ext cx="9351126"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Maintenance issues should also be taken as a high priority depending on the nature of the malfunction; they should also on an ad hoc basis on the presumption of how they will effect the system over all (obviously larger issues should be addressed first).</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Resources beyond basic replacement of older components should be minimal; if properly maintained the system should run smoothly with little to no prolonged effect on the companies resources.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The IT department generally should spearhead the approach to the resolution of maintenance issues; however policies should be carried out and enforced by the management and supervisory staff of other departments.</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Milestones include the establishment of control addressed security related to the allotted maintenance tools used specifically for diagnostic and repair actions.</a:t>
            </a:r>
          </a:p>
        </p:txBody>
      </p:sp>
    </p:spTree>
    <p:extLst>
      <p:ext uri="{BB962C8B-B14F-4D97-AF65-F5344CB8AC3E}">
        <p14:creationId xmlns:p14="http://schemas.microsoft.com/office/powerpoint/2010/main" val="2560163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81199" y="618518"/>
            <a:ext cx="9066211"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DDOS attack</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828800" y="2249487"/>
            <a:ext cx="9218611"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The flooding of systems and its servers, application, or other internet-connected resources with unwanted traffic thus rendering the system itself moot.</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Should be taken as a high risk activity as the economic impact on the company can be drastic if the attack is not mitigated properly. </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System and communication protections should be put in place that encrypt every access point; remote access points should be encrypted and require multiple-authentication points for entry into the system</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Policies should be put in place that establish the proper process on how to deflect and properly mitigate an attack; policies should also be put in place on how to deal with the aftermath of an attack.</a:t>
            </a:r>
          </a:p>
          <a:p>
            <a:pPr marL="0" indent="0">
              <a:lnSpc>
                <a:spcPct val="110000"/>
              </a:lnSpc>
              <a:buNone/>
            </a:pPr>
            <a:endParaRPr lang="en-US" sz="1600" dirty="0">
              <a:latin typeface="Times New Roman" panose="02020603050405020304" pitchFamily="18" charset="0"/>
              <a:cs typeface="Times New Roman" panose="02020603050405020304" pitchFamily="18" charset="0"/>
            </a:endParaRPr>
          </a:p>
          <a:p>
            <a:pPr>
              <a:lnSpc>
                <a:spcPct val="110000"/>
              </a:lnSpc>
              <a:buFont typeface="Wingdings" panose="05000000000000000000" pitchFamily="2" charset="2"/>
              <a:buChar char="q"/>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1366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12197597"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033589" y="618518"/>
            <a:ext cx="9013822" cy="1478570"/>
          </a:xfrm>
        </p:spPr>
        <p:txBody>
          <a:bodyPr>
            <a:normAutofit/>
          </a:bodyPr>
          <a:lstStyle/>
          <a:p>
            <a:pPr algn="ctr"/>
            <a:r>
              <a:rPr lang="en-US" sz="3200" dirty="0">
                <a:latin typeface="Times New Roman" panose="02020603050405020304" pitchFamily="18" charset="0"/>
                <a:cs typeface="Times New Roman" panose="02020603050405020304" pitchFamily="18" charset="0"/>
              </a:rPr>
              <a:t>DDOS ATTACK</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(Continued)</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928813" y="2249487"/>
            <a:ext cx="9118598" cy="3541714"/>
          </a:xfrm>
        </p:spPr>
        <p:txBody>
          <a:bodyPr>
            <a:normAutofit/>
          </a:bodyPr>
          <a:lstStyle/>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Attack should be subverted upon its discovery; automated systems should be in play to help in the mitigation of said attack. </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Substantial resources should be in play to prevent the possibility of an attack as well as the mitigation of it in the event it were to happen.</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Protections should be in place for the mitigation of an attack.</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Automation can be employed to probe the system looking for signs of an impending attack; this should be configured to provide an alert to appropriate personnel.</a:t>
            </a:r>
          </a:p>
          <a:p>
            <a:pPr>
              <a:lnSpc>
                <a:spcPct val="110000"/>
              </a:lnSpc>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The IT department generally would spearhead the response to an attack; policies must be enforced to endure all personnel are utilizing the system appropriately to lessen the likely hood of weaknesses within the systems security foundation.</a:t>
            </a:r>
          </a:p>
        </p:txBody>
      </p:sp>
    </p:spTree>
    <p:extLst>
      <p:ext uri="{BB962C8B-B14F-4D97-AF65-F5344CB8AC3E}">
        <p14:creationId xmlns:p14="http://schemas.microsoft.com/office/powerpoint/2010/main" val="7162834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660</TotalTime>
  <Words>1397</Words>
  <Application>Microsoft Office PowerPoint</Application>
  <PresentationFormat>Widescreen</PresentationFormat>
  <Paragraphs>82</Paragraphs>
  <Slides>13</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Times New Roman</vt:lpstr>
      <vt:lpstr>Tw Cen MT</vt:lpstr>
      <vt:lpstr>Wingdings</vt:lpstr>
      <vt:lpstr>Circuit</vt:lpstr>
      <vt:lpstr>POA&amp;M</vt:lpstr>
      <vt:lpstr>POA&amp;M Breakdown</vt:lpstr>
      <vt:lpstr>Six Steps and artifacts</vt:lpstr>
      <vt:lpstr>Broken access control</vt:lpstr>
      <vt:lpstr>Broken access control  (continued)</vt:lpstr>
      <vt:lpstr>Maintenance</vt:lpstr>
      <vt:lpstr>Maintenance (Continued)</vt:lpstr>
      <vt:lpstr>DDOS attack</vt:lpstr>
      <vt:lpstr>DDOS ATTACK  (Continued)</vt:lpstr>
      <vt:lpstr>Summation</vt:lpstr>
      <vt:lpstr>Questions?</vt:lpstr>
      <vt:lpstr>References </vt:lpstr>
      <vt:lpstr>References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Assessment Report (SAR)</dc:title>
  <dc:creator>shane byrne</dc:creator>
  <cp:lastModifiedBy>shane byrne</cp:lastModifiedBy>
  <cp:revision>38</cp:revision>
  <dcterms:created xsi:type="dcterms:W3CDTF">2020-07-30T17:44:39Z</dcterms:created>
  <dcterms:modified xsi:type="dcterms:W3CDTF">2020-08-11T02:40:28Z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